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7" r:id="rId5"/>
    <p:sldId id="442" r:id="rId6"/>
    <p:sldId id="444" r:id="rId7"/>
  </p:sldIdLst>
  <p:sldSz cx="12192000" cy="6858000"/>
  <p:notesSz cx="6858000" cy="15525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  <a:srgbClr val="EAEFF7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EA5312-2D32-9290-9728-CB47DE1F3974}" v="32" dt="2019-10-29T14:03:18.392"/>
    <p1510:client id="{368476E4-0AEF-3CC3-BA22-7D6F546412E1}" v="360" dt="2019-07-10T09:05:58.556"/>
    <p1510:client id="{6C296C5E-7988-0F2A-8E3A-5FC88CF02A8A}" v="306" dt="2019-10-31T10:04:26.390"/>
    <p1510:client id="{724FFA88-1BA2-1BC5-61DF-48FC1E6CE824}" v="141" dt="2019-11-07T14:10:04.261"/>
    <p1510:client id="{76AD560E-508F-F64B-DA18-B8EB5F75178B}" v="2" dt="2019-10-25T14:08:47.227"/>
    <p1510:client id="{89EFB246-04EB-F077-DA36-37BCA141ED5C}" v="1522" dt="2019-10-30T12:38:29.545"/>
    <p1510:client id="{8A1365AE-3C7E-76EB-04F3-42761DF36176}" v="16" dt="2019-11-04T12:03:17.422"/>
    <p1510:client id="{D487F677-61C9-995B-38D8-260B17546DA0}" v="31" dt="2019-10-07T07:24:32.245"/>
    <p1510:client id="{F927ECBF-83DB-EBD0-ED26-598CCCE0BC68}" v="36" dt="2019-11-04T12:03:57.2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8" y="6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67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66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fnyddiwr Gwestai" userId="S::urn:spo:anon#8e9d14adc7528dc12aa9331314d6485de25925b8955448806bdf41fc99d99266::" providerId="AD" clId="Web-{724FFA88-1BA2-1BC5-61DF-48FC1E6CE824}"/>
    <pc:docChg chg="modSld">
      <pc:chgData name="Defnyddiwr Gwestai" userId="S::urn:spo:anon#8e9d14adc7528dc12aa9331314d6485de25925b8955448806bdf41fc99d99266::" providerId="AD" clId="Web-{724FFA88-1BA2-1BC5-61DF-48FC1E6CE824}" dt="2019-11-07T14:10:04.261" v="138" actId="20577"/>
      <pc:docMkLst>
        <pc:docMk/>
      </pc:docMkLst>
      <pc:sldChg chg="modSp">
        <pc:chgData name="Defnyddiwr Gwestai" userId="S::urn:spo:anon#8e9d14adc7528dc12aa9331314d6485de25925b8955448806bdf41fc99d99266::" providerId="AD" clId="Web-{724FFA88-1BA2-1BC5-61DF-48FC1E6CE824}" dt="2019-11-07T14:07:22.496" v="14" actId="20577"/>
        <pc:sldMkLst>
          <pc:docMk/>
          <pc:sldMk cId="488851440" sldId="354"/>
        </pc:sldMkLst>
        <pc:spChg chg="mod">
          <ac:chgData name="Defnyddiwr Gwestai" userId="S::urn:spo:anon#8e9d14adc7528dc12aa9331314d6485de25925b8955448806bdf41fc99d99266::" providerId="AD" clId="Web-{724FFA88-1BA2-1BC5-61DF-48FC1E6CE824}" dt="2019-11-07T14:07:22.496" v="14" actId="20577"/>
          <ac:spMkLst>
            <pc:docMk/>
            <pc:sldMk cId="488851440" sldId="354"/>
            <ac:spMk id="2" creationId="{00000000-0000-0000-0000-000000000000}"/>
          </ac:spMkLst>
        </pc:spChg>
      </pc:sldChg>
      <pc:sldChg chg="modSp">
        <pc:chgData name="Defnyddiwr Gwestai" userId="S::urn:spo:anon#8e9d14adc7528dc12aa9331314d6485de25925b8955448806bdf41fc99d99266::" providerId="AD" clId="Web-{724FFA88-1BA2-1BC5-61DF-48FC1E6CE824}" dt="2019-11-07T14:08:44.777" v="30" actId="20577"/>
        <pc:sldMkLst>
          <pc:docMk/>
          <pc:sldMk cId="3773609794" sldId="393"/>
        </pc:sldMkLst>
        <pc:spChg chg="mod">
          <ac:chgData name="Defnyddiwr Gwestai" userId="S::urn:spo:anon#8e9d14adc7528dc12aa9331314d6485de25925b8955448806bdf41fc99d99266::" providerId="AD" clId="Web-{724FFA88-1BA2-1BC5-61DF-48FC1E6CE824}" dt="2019-11-07T14:07:43.731" v="18" actId="20577"/>
          <ac:spMkLst>
            <pc:docMk/>
            <pc:sldMk cId="3773609794" sldId="393"/>
            <ac:spMk id="2" creationId="{66D65B10-BBF0-40B1-84FA-1347F7BC207C}"/>
          </ac:spMkLst>
        </pc:spChg>
        <pc:spChg chg="mod">
          <ac:chgData name="Defnyddiwr Gwestai" userId="S::urn:spo:anon#8e9d14adc7528dc12aa9331314d6485de25925b8955448806bdf41fc99d99266::" providerId="AD" clId="Web-{724FFA88-1BA2-1BC5-61DF-48FC1E6CE824}" dt="2019-11-07T14:08:24.637" v="26" actId="20577"/>
          <ac:spMkLst>
            <pc:docMk/>
            <pc:sldMk cId="3773609794" sldId="393"/>
            <ac:spMk id="7" creationId="{9735FFE3-B5A2-410A-AEA3-DC6F0D16E956}"/>
          </ac:spMkLst>
        </pc:spChg>
        <pc:spChg chg="mod">
          <ac:chgData name="Defnyddiwr Gwestai" userId="S::urn:spo:anon#8e9d14adc7528dc12aa9331314d6485de25925b8955448806bdf41fc99d99266::" providerId="AD" clId="Web-{724FFA88-1BA2-1BC5-61DF-48FC1E6CE824}" dt="2019-11-07T14:08:02.606" v="22" actId="20577"/>
          <ac:spMkLst>
            <pc:docMk/>
            <pc:sldMk cId="3773609794" sldId="393"/>
            <ac:spMk id="8" creationId="{E1017A39-B4A6-4637-92BF-AE2B7AFF8A28}"/>
          </ac:spMkLst>
        </pc:spChg>
        <pc:spChg chg="mod">
          <ac:chgData name="Defnyddiwr Gwestai" userId="S::urn:spo:anon#8e9d14adc7528dc12aa9331314d6485de25925b8955448806bdf41fc99d99266::" providerId="AD" clId="Web-{724FFA88-1BA2-1BC5-61DF-48FC1E6CE824}" dt="2019-11-07T14:08:44.777" v="30" actId="20577"/>
          <ac:spMkLst>
            <pc:docMk/>
            <pc:sldMk cId="3773609794" sldId="393"/>
            <ac:spMk id="9" creationId="{5A69632C-2277-4CB8-9080-B0DB54CBF45E}"/>
          </ac:spMkLst>
        </pc:spChg>
      </pc:sldChg>
      <pc:sldChg chg="modSp">
        <pc:chgData name="Defnyddiwr Gwestai" userId="S::urn:spo:anon#8e9d14adc7528dc12aa9331314d6485de25925b8955448806bdf41fc99d99266::" providerId="AD" clId="Web-{724FFA88-1BA2-1BC5-61DF-48FC1E6CE824}" dt="2019-11-07T14:10:04.261" v="137" actId="20577"/>
        <pc:sldMkLst>
          <pc:docMk/>
          <pc:sldMk cId="304679951" sldId="404"/>
        </pc:sldMkLst>
        <pc:spChg chg="mod">
          <ac:chgData name="Defnyddiwr Gwestai" userId="S::urn:spo:anon#8e9d14adc7528dc12aa9331314d6485de25925b8955448806bdf41fc99d99266::" providerId="AD" clId="Web-{724FFA88-1BA2-1BC5-61DF-48FC1E6CE824}" dt="2019-11-07T14:10:04.261" v="137" actId="20577"/>
          <ac:spMkLst>
            <pc:docMk/>
            <pc:sldMk cId="304679951" sldId="404"/>
            <ac:spMk id="3" creationId="{00000000-0000-0000-0000-000000000000}"/>
          </ac:spMkLst>
        </pc:spChg>
      </pc:sldChg>
    </pc:docChg>
  </pc:docChgLst>
  <pc:docChgLst>
    <pc:chgData name="Dona Lewis" userId="S::dona.lewis@dysgucymraeg.cymru::c770ad48-8ca2-48ab-9027-db910a1e2e2a" providerId="AD" clId="Web-{8A1365AE-3C7E-76EB-04F3-42761DF36176}"/>
    <pc:docChg chg="addSld modSld">
      <pc:chgData name="Dona Lewis" userId="S::dona.lewis@dysgucymraeg.cymru::c770ad48-8ca2-48ab-9027-db910a1e2e2a" providerId="AD" clId="Web-{8A1365AE-3C7E-76EB-04F3-42761DF36176}" dt="2019-11-04T12:03:17.422" v="15"/>
      <pc:docMkLst>
        <pc:docMk/>
      </pc:docMkLst>
      <pc:sldChg chg="modSp">
        <pc:chgData name="Dona Lewis" userId="S::dona.lewis@dysgucymraeg.cymru::c770ad48-8ca2-48ab-9027-db910a1e2e2a" providerId="AD" clId="Web-{8A1365AE-3C7E-76EB-04F3-42761DF36176}" dt="2019-11-04T11:26:06.624" v="6" actId="20577"/>
        <pc:sldMkLst>
          <pc:docMk/>
          <pc:sldMk cId="2741328426" sldId="407"/>
        </pc:sldMkLst>
        <pc:spChg chg="mod">
          <ac:chgData name="Dona Lewis" userId="S::dona.lewis@dysgucymraeg.cymru::c770ad48-8ca2-48ab-9027-db910a1e2e2a" providerId="AD" clId="Web-{8A1365AE-3C7E-76EB-04F3-42761DF36176}" dt="2019-11-04T11:26:06.624" v="6" actId="20577"/>
          <ac:spMkLst>
            <pc:docMk/>
            <pc:sldMk cId="2741328426" sldId="407"/>
            <ac:spMk id="3" creationId="{00000000-0000-0000-0000-000000000000}"/>
          </ac:spMkLst>
        </pc:spChg>
      </pc:sldChg>
      <pc:sldChg chg="modSp">
        <pc:chgData name="Dona Lewis" userId="S::dona.lewis@dysgucymraeg.cymru::c770ad48-8ca2-48ab-9027-db910a1e2e2a" providerId="AD" clId="Web-{8A1365AE-3C7E-76EB-04F3-42761DF36176}" dt="2019-11-04T11:16:38.762" v="2" actId="20577"/>
        <pc:sldMkLst>
          <pc:docMk/>
          <pc:sldMk cId="3609546942" sldId="408"/>
        </pc:sldMkLst>
        <pc:spChg chg="mod">
          <ac:chgData name="Dona Lewis" userId="S::dona.lewis@dysgucymraeg.cymru::c770ad48-8ca2-48ab-9027-db910a1e2e2a" providerId="AD" clId="Web-{8A1365AE-3C7E-76EB-04F3-42761DF36176}" dt="2019-11-04T11:16:38.762" v="2" actId="20577"/>
          <ac:spMkLst>
            <pc:docMk/>
            <pc:sldMk cId="3609546942" sldId="408"/>
            <ac:spMk id="3" creationId="{00000000-0000-0000-0000-000000000000}"/>
          </ac:spMkLst>
        </pc:spChg>
      </pc:sldChg>
      <pc:sldChg chg="delSp modSp add replId">
        <pc:chgData name="Dona Lewis" userId="S::dona.lewis@dysgucymraeg.cymru::c770ad48-8ca2-48ab-9027-db910a1e2e2a" providerId="AD" clId="Web-{8A1365AE-3C7E-76EB-04F3-42761DF36176}" dt="2019-11-04T12:03:17.422" v="15"/>
        <pc:sldMkLst>
          <pc:docMk/>
          <pc:sldMk cId="946613394" sldId="413"/>
        </pc:sldMkLst>
        <pc:spChg chg="del">
          <ac:chgData name="Dona Lewis" userId="S::dona.lewis@dysgucymraeg.cymru::c770ad48-8ca2-48ab-9027-db910a1e2e2a" providerId="AD" clId="Web-{8A1365AE-3C7E-76EB-04F3-42761DF36176}" dt="2019-11-04T12:03:11.375" v="10"/>
          <ac:spMkLst>
            <pc:docMk/>
            <pc:sldMk cId="946613394" sldId="413"/>
            <ac:spMk id="8" creationId="{00000000-0000-0000-0000-000000000000}"/>
          </ac:spMkLst>
        </pc:spChg>
        <pc:spChg chg="del">
          <ac:chgData name="Dona Lewis" userId="S::dona.lewis@dysgucymraeg.cymru::c770ad48-8ca2-48ab-9027-db910a1e2e2a" providerId="AD" clId="Web-{8A1365AE-3C7E-76EB-04F3-42761DF36176}" dt="2019-11-04T12:03:12.188" v="11"/>
          <ac:spMkLst>
            <pc:docMk/>
            <pc:sldMk cId="946613394" sldId="413"/>
            <ac:spMk id="9" creationId="{00000000-0000-0000-0000-000000000000}"/>
          </ac:spMkLst>
        </pc:spChg>
        <pc:spChg chg="del">
          <ac:chgData name="Dona Lewis" userId="S::dona.lewis@dysgucymraeg.cymru::c770ad48-8ca2-48ab-9027-db910a1e2e2a" providerId="AD" clId="Web-{8A1365AE-3C7E-76EB-04F3-42761DF36176}" dt="2019-11-04T12:03:12.844" v="12"/>
          <ac:spMkLst>
            <pc:docMk/>
            <pc:sldMk cId="946613394" sldId="413"/>
            <ac:spMk id="10" creationId="{00000000-0000-0000-0000-000000000000}"/>
          </ac:spMkLst>
        </pc:spChg>
        <pc:picChg chg="del">
          <ac:chgData name="Dona Lewis" userId="S::dona.lewis@dysgucymraeg.cymru::c770ad48-8ca2-48ab-9027-db910a1e2e2a" providerId="AD" clId="Web-{8A1365AE-3C7E-76EB-04F3-42761DF36176}" dt="2019-11-04T12:03:09.969" v="9"/>
          <ac:picMkLst>
            <pc:docMk/>
            <pc:sldMk cId="946613394" sldId="413"/>
            <ac:picMk id="2" creationId="{5F5FC945-CCBD-4419-AD69-534BA4D05646}"/>
          </ac:picMkLst>
        </pc:picChg>
        <pc:cxnChg chg="del mod">
          <ac:chgData name="Dona Lewis" userId="S::dona.lewis@dysgucymraeg.cymru::c770ad48-8ca2-48ab-9027-db910a1e2e2a" providerId="AD" clId="Web-{8A1365AE-3C7E-76EB-04F3-42761DF36176}" dt="2019-11-04T12:03:15.672" v="14"/>
          <ac:cxnSpMkLst>
            <pc:docMk/>
            <pc:sldMk cId="946613394" sldId="413"/>
            <ac:cxnSpMk id="11" creationId="{00000000-0000-0000-0000-000000000000}"/>
          </ac:cxnSpMkLst>
        </pc:cxnChg>
        <pc:cxnChg chg="del mod">
          <ac:chgData name="Dona Lewis" userId="S::dona.lewis@dysgucymraeg.cymru::c770ad48-8ca2-48ab-9027-db910a1e2e2a" providerId="AD" clId="Web-{8A1365AE-3C7E-76EB-04F3-42761DF36176}" dt="2019-11-04T12:03:17.422" v="15"/>
          <ac:cxnSpMkLst>
            <pc:docMk/>
            <pc:sldMk cId="946613394" sldId="413"/>
            <ac:cxnSpMk id="13" creationId="{00000000-0000-0000-0000-000000000000}"/>
          </ac:cxnSpMkLst>
        </pc:cxnChg>
        <pc:cxnChg chg="del mod">
          <ac:chgData name="Dona Lewis" userId="S::dona.lewis@dysgucymraeg.cymru::c770ad48-8ca2-48ab-9027-db910a1e2e2a" providerId="AD" clId="Web-{8A1365AE-3C7E-76EB-04F3-42761DF36176}" dt="2019-11-04T12:03:14.125" v="13"/>
          <ac:cxnSpMkLst>
            <pc:docMk/>
            <pc:sldMk cId="946613394" sldId="413"/>
            <ac:cxnSpMk id="15" creationId="{00000000-0000-0000-0000-000000000000}"/>
          </ac:cxnSpMkLst>
        </pc:cxnChg>
      </pc:sldChg>
    </pc:docChg>
  </pc:docChgLst>
  <pc:docChgLst>
    <pc:chgData name="Dona Lewis" userId="S::dona.lewis@dysgucymraeg.cymru::c770ad48-8ca2-48ab-9027-db910a1e2e2a" providerId="AD" clId="Web-{F927ECBF-83DB-EBD0-ED26-598CCCE0BC68}"/>
    <pc:docChg chg="modSld">
      <pc:chgData name="Dona Lewis" userId="S::dona.lewis@dysgucymraeg.cymru::c770ad48-8ca2-48ab-9027-db910a1e2e2a" providerId="AD" clId="Web-{F927ECBF-83DB-EBD0-ED26-598CCCE0BC68}" dt="2019-11-04T12:03:57.240" v="34" actId="20577"/>
      <pc:docMkLst>
        <pc:docMk/>
      </pc:docMkLst>
      <pc:sldChg chg="modSp">
        <pc:chgData name="Dona Lewis" userId="S::dona.lewis@dysgucymraeg.cymru::c770ad48-8ca2-48ab-9027-db910a1e2e2a" providerId="AD" clId="Web-{F927ECBF-83DB-EBD0-ED26-598CCCE0BC68}" dt="2019-11-04T12:03:56.647" v="32" actId="20577"/>
        <pc:sldMkLst>
          <pc:docMk/>
          <pc:sldMk cId="946613394" sldId="413"/>
        </pc:sldMkLst>
        <pc:spChg chg="mod">
          <ac:chgData name="Dona Lewis" userId="S::dona.lewis@dysgucymraeg.cymru::c770ad48-8ca2-48ab-9027-db910a1e2e2a" providerId="AD" clId="Web-{F927ECBF-83DB-EBD0-ED26-598CCCE0BC68}" dt="2019-11-04T12:03:56.647" v="32" actId="20577"/>
          <ac:spMkLst>
            <pc:docMk/>
            <pc:sldMk cId="946613394" sldId="413"/>
            <ac:spMk id="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64D93-DDAF-4385-9DF1-4CD6177A5019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6EA87-306A-4A09-9D05-FCFC9A53C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71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itl y Sle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Isdeit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y-GB"/>
              <a:t>Cliciwch i olygu arddull is-deitl y Meistr</a:t>
            </a:r>
            <a:endParaRPr lang="en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779B-B8E6-42B9-8720-56A9A52DE79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32C7-090B-4B43-933D-1D0545FBB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96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itl a Thestun Fertig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y-GB"/>
              <a:t>Golygu'r arddulliau testun Meistr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Trydedd lefel</a:t>
            </a:r>
          </a:p>
          <a:p>
            <a:pPr lvl="3"/>
            <a:r>
              <a:rPr lang="cy-GB"/>
              <a:t>Pedwaredd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779B-B8E6-42B9-8720-56A9A52DE79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32C7-090B-4B43-933D-1D0545FBB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48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itl Fertigol a Thes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Fertigo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y-GB"/>
              <a:t>Golygu'r arddulliau testun Meistr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Trydedd lefel</a:t>
            </a:r>
          </a:p>
          <a:p>
            <a:pPr lvl="3"/>
            <a:r>
              <a:rPr lang="cy-GB"/>
              <a:t>Pedwaredd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779B-B8E6-42B9-8720-56A9A52DE79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32C7-090B-4B43-933D-1D0545FBB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78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itl a Ch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y-GB"/>
              <a:t>Golygu'r arddulliau testun Meistr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Trydedd lefel</a:t>
            </a:r>
          </a:p>
          <a:p>
            <a:pPr lvl="3"/>
            <a:r>
              <a:rPr lang="cy-GB"/>
              <a:t>Pedwaredd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779B-B8E6-42B9-8720-56A9A52DE79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32C7-090B-4B43-933D-1D0545FBB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62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ennyn Ad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y-GB"/>
              <a:t>Golygu'r arddulliau testun Meistr</a:t>
            </a:r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779B-B8E6-42B9-8720-56A9A52DE79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32C7-090B-4B43-933D-1D0545FBB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64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au G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Cynnwy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y-GB"/>
              <a:t>Golygu'r arddulliau testun Meistr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Trydedd lefel</a:t>
            </a:r>
          </a:p>
          <a:p>
            <a:pPr lvl="3"/>
            <a:r>
              <a:rPr lang="cy-GB"/>
              <a:t>Pedwaredd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y-GB"/>
              <a:t>Golygu'r arddulliau testun Meistr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Trydedd lefel</a:t>
            </a:r>
          </a:p>
          <a:p>
            <a:pPr lvl="3"/>
            <a:r>
              <a:rPr lang="cy-GB"/>
              <a:t>Pedwaredd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779B-B8E6-42B9-8720-56A9A52DE79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32C7-090B-4B43-933D-1D0545FBB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08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ymhariae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/>
              <a:t>Golygu'r arddulliau testun Meistr</a:t>
            </a:r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y-GB"/>
              <a:t>Golygu'r arddulliau testun Meistr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Trydedd lefel</a:t>
            </a:r>
          </a:p>
          <a:p>
            <a:pPr lvl="3"/>
            <a:r>
              <a:rPr lang="cy-GB"/>
              <a:t>Pedwaredd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5" name="Dalfan Testun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/>
              <a:t>Golygu'r arddulliau testun Meistr</a:t>
            </a:r>
          </a:p>
        </p:txBody>
      </p:sp>
      <p:sp>
        <p:nvSpPr>
          <p:cNvPr id="6" name="Dalfan Cynnwy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y-GB"/>
              <a:t>Golygu'r arddulliau testun Meistr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Trydedd lefel</a:t>
            </a:r>
          </a:p>
          <a:p>
            <a:pPr lvl="3"/>
            <a:r>
              <a:rPr lang="cy-GB"/>
              <a:t>Pedwaredd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7" name="Dalfan Dyddiad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779B-B8E6-42B9-8720-56A9A52DE79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8" name="Dalfan Troedyn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alfan Rhif y Sleid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32C7-090B-4B43-933D-1D0545FBB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9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itl yn Un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Dyddiad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779B-B8E6-42B9-8720-56A9A52DE79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4" name="Dalfan Troedyn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alfan Rhif y Sleid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32C7-090B-4B43-933D-1D0545FBB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72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w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yddiad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779B-B8E6-42B9-8720-56A9A52DE79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3" name="Dalfan Troedyn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32C7-090B-4B43-933D-1D0545FBB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431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ynnwys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y-GB"/>
              <a:t>Golygu'r arddulliau testun Meistr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Trydedd lefel</a:t>
            </a:r>
          </a:p>
          <a:p>
            <a:pPr lvl="3"/>
            <a:r>
              <a:rPr lang="cy-GB"/>
              <a:t>Pedwaredd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y-GB"/>
              <a:t>Golygu'r arddulliau testun Meistr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779B-B8E6-42B9-8720-56A9A52DE79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32C7-090B-4B43-933D-1D0545FBB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22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lun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Llu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y-GB"/>
              <a:t>Golygu'r arddulliau testun Meistr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779B-B8E6-42B9-8720-56A9A52DE79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32C7-090B-4B43-933D-1D0545FBB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28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Teit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y-GB"/>
              <a:t>Golygu'r arddulliau testun Meistr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Trydedd lefel</a:t>
            </a:r>
          </a:p>
          <a:p>
            <a:pPr lvl="3"/>
            <a:r>
              <a:rPr lang="cy-GB"/>
              <a:t>Pedwaredd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6779B-B8E6-42B9-8720-56A9A52DE79F}" type="datetimeFigureOut">
              <a:rPr lang="en-GB" smtClean="0"/>
              <a:t>01/12/2020</a:t>
            </a:fld>
            <a:endParaRPr lang="en-GB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532C7-090B-4B43-933D-1D0545FBB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98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0AFF5-965B-304D-BB99-9D4C0DEFC0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31768D-05E5-7442-92AF-AECD13752D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4A6B68-3DB5-614B-9495-2725E707D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31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9B5D811-19B8-4EA1-94E8-DD3D699CD00C}"/>
              </a:ext>
            </a:extLst>
          </p:cNvPr>
          <p:cNvSpPr/>
          <p:nvPr/>
        </p:nvSpPr>
        <p:spPr>
          <a:xfrm>
            <a:off x="1333908" y="6408738"/>
            <a:ext cx="9144000" cy="449262"/>
          </a:xfrm>
          <a:prstGeom prst="rect">
            <a:avLst/>
          </a:prstGeom>
          <a:solidFill>
            <a:srgbClr val="451964"/>
          </a:solidFill>
          <a:ln>
            <a:solidFill>
              <a:srgbClr val="4519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dirty="0"/>
              <a:t>  </a:t>
            </a:r>
            <a:r>
              <a:rPr lang="en-GB" b="1" dirty="0" err="1" smtClean="0">
                <a:cs typeface="Calibri" panose="020F0502020204030204" pitchFamily="34" charset="0"/>
              </a:rPr>
              <a:t>Uned</a:t>
            </a:r>
            <a:r>
              <a:rPr lang="en-GB" b="1" dirty="0" smtClean="0">
                <a:cs typeface="Calibri" panose="020F0502020204030204" pitchFamily="34" charset="0"/>
              </a:rPr>
              <a:t> </a:t>
            </a:r>
            <a:r>
              <a:rPr lang="en-GB" b="1" dirty="0" err="1" smtClean="0">
                <a:cs typeface="Calibri" panose="020F0502020204030204" pitchFamily="34" charset="0"/>
              </a:rPr>
              <a:t>Gyfoes</a:t>
            </a:r>
            <a:r>
              <a:rPr lang="en-GB" b="1" dirty="0" smtClean="0">
                <a:cs typeface="Calibri" panose="020F0502020204030204" pitchFamily="34" charset="0"/>
              </a:rPr>
              <a:t> </a:t>
            </a:r>
            <a:r>
              <a:rPr lang="en-GB" b="1" dirty="0" smtClean="0">
                <a:cs typeface="Calibri" panose="020F0502020204030204" pitchFamily="34" charset="0"/>
              </a:rPr>
              <a:t>– </a:t>
            </a:r>
            <a:r>
              <a:rPr lang="en-GB" b="1" dirty="0" smtClean="0">
                <a:cs typeface="Calibri" panose="020F0502020204030204" pitchFamily="34" charset="0"/>
              </a:rPr>
              <a:t>Hoff </a:t>
            </a:r>
            <a:r>
              <a:rPr lang="en-GB" b="1" dirty="0" err="1" smtClean="0">
                <a:cs typeface="Calibri" panose="020F0502020204030204" pitchFamily="34" charset="0"/>
              </a:rPr>
              <a:t>g</a:t>
            </a:r>
            <a:r>
              <a:rPr lang="en-GB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aneuon</a:t>
            </a:r>
            <a:endParaRPr lang="en-GB" b="1" dirty="0">
              <a:cs typeface="Calibri" panose="020F0502020204030204" pitchFamily="34" charset="0"/>
            </a:endParaRPr>
          </a:p>
        </p:txBody>
      </p:sp>
      <p:pic>
        <p:nvPicPr>
          <p:cNvPr id="19458" name="Picture 6">
            <a:extLst>
              <a:ext uri="{FF2B5EF4-FFF2-40B4-BE49-F238E27FC236}">
                <a16:creationId xmlns:a16="http://schemas.microsoft.com/office/drawing/2014/main" id="{EBDA15CB-5472-4F01-A673-55DA38BE59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6" t="14513" r="6816" b="15048"/>
          <a:stretch>
            <a:fillRect/>
          </a:stretch>
        </p:blipFill>
        <p:spPr bwMode="auto">
          <a:xfrm>
            <a:off x="10128251" y="6416676"/>
            <a:ext cx="50482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12">
            <a:extLst>
              <a:ext uri="{FF2B5EF4-FFF2-40B4-BE49-F238E27FC236}">
                <a16:creationId xmlns:a16="http://schemas.microsoft.com/office/drawing/2014/main" id="{F7EE993D-7C2B-4998-8D82-0185B5C051C2}"/>
              </a:ext>
            </a:extLst>
          </p:cNvPr>
          <p:cNvSpPr txBox="1"/>
          <p:nvPr/>
        </p:nvSpPr>
        <p:spPr>
          <a:xfrm>
            <a:off x="1809750" y="850484"/>
            <a:ext cx="85725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n-GB" sz="4000" dirty="0">
              <a:latin typeface="+mj-lt"/>
            </a:endParaRPr>
          </a:p>
        </p:txBody>
      </p:sp>
      <p:sp>
        <p:nvSpPr>
          <p:cNvPr id="2" name="AutoShape 2" descr="Girl Running Stock Pictures, Royalty-free Photos &amp; Images - Gett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AutoShape 4" descr="26 ways to run your fastest ever marathon in 202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4" name="Tab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217902"/>
              </p:ext>
            </p:extLst>
          </p:nvPr>
        </p:nvGraphicFramePr>
        <p:xfrm>
          <a:off x="764500" y="850484"/>
          <a:ext cx="10508104" cy="5235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6146">
                  <a:extLst>
                    <a:ext uri="{9D8B030D-6E8A-4147-A177-3AD203B41FA5}">
                      <a16:colId xmlns:a16="http://schemas.microsoft.com/office/drawing/2014/main" val="3316713271"/>
                    </a:ext>
                  </a:extLst>
                </a:gridCol>
                <a:gridCol w="971683">
                  <a:extLst>
                    <a:ext uri="{9D8B030D-6E8A-4147-A177-3AD203B41FA5}">
                      <a16:colId xmlns:a16="http://schemas.microsoft.com/office/drawing/2014/main" val="2256685612"/>
                    </a:ext>
                  </a:extLst>
                </a:gridCol>
                <a:gridCol w="5010275">
                  <a:extLst>
                    <a:ext uri="{9D8B030D-6E8A-4147-A177-3AD203B41FA5}">
                      <a16:colId xmlns:a16="http://schemas.microsoft.com/office/drawing/2014/main" val="4106710699"/>
                    </a:ext>
                  </a:extLst>
                </a:gridCol>
              </a:tblGrid>
              <a:tr h="872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y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Ro’n i’n digwydd bod yn yr archfarchnad...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y-GB" sz="2000">
                          <a:effectLst/>
                        </a:rPr>
                        <a:t> </a:t>
                      </a:r>
                      <a:endParaRPr lang="cy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y-GB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..pan ddaeth hen ffrind i sefyll ar y platfform wrth fy ochr i.</a:t>
                      </a:r>
                    </a:p>
                  </a:txBody>
                  <a:tcPr marL="68580" marR="6858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3627"/>
                  </a:ext>
                </a:extLst>
              </a:tr>
              <a:tr h="872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y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Ro’n i’n digwydd bod yn gwrando ar y radio yn y car...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y-GB" sz="2000">
                          <a:effectLst/>
                        </a:rPr>
                        <a:t> </a:t>
                      </a:r>
                      <a:endParaRPr lang="cy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y-GB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..â chwaer-yng-nghyfraith cefnder mam Elin Fflur.</a:t>
                      </a:r>
                    </a:p>
                  </a:txBody>
                  <a:tcPr marL="68580" marR="68580" marT="0" marB="0"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989370"/>
                  </a:ext>
                </a:extLst>
              </a:tr>
              <a:tr h="872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y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Ro’n i’n digwydd bod yn aros am drên...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y-GB" sz="2000" dirty="0">
                          <a:effectLst/>
                        </a:rPr>
                        <a:t> </a:t>
                      </a:r>
                      <a:endParaRPr lang="cy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y-GB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..ar y diwrnod roedd o i fod i gael cyfarfod pwysig efo’r bos. </a:t>
                      </a:r>
                    </a:p>
                  </a:txBody>
                  <a:tcPr marL="68580" marR="6858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059425"/>
                  </a:ext>
                </a:extLst>
              </a:tr>
              <a:tr h="872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y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Roedd y tywydd yn digwydd bod yn braf...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y-GB" sz="2000">
                          <a:effectLst/>
                        </a:rPr>
                        <a:t> </a:t>
                      </a:r>
                      <a:endParaRPr lang="cy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y-GB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..pan ffoniodd fy ngŵr i ofyn i fi ddod â blawd a menyn gartref.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9753781"/>
                  </a:ext>
                </a:extLst>
              </a:tr>
              <a:tr h="872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y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Roedd o’n digwydd bod </a:t>
                      </a:r>
                      <a:r>
                        <a:rPr lang="cy-GB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adra’n</a:t>
                      </a:r>
                      <a:r>
                        <a:rPr lang="cy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sâl...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y-GB" sz="2000">
                          <a:effectLst/>
                        </a:rPr>
                        <a:t> </a:t>
                      </a:r>
                      <a:endParaRPr lang="cy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y-GB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..ar ddiwrnod </a:t>
                      </a:r>
                      <a:r>
                        <a:rPr lang="cy-GB" sz="20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cynta’r</a:t>
                      </a:r>
                      <a:r>
                        <a:rPr lang="cy-GB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gwyliau.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8564916"/>
                  </a:ext>
                </a:extLst>
              </a:tr>
              <a:tr h="872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y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Roedd hi’n digwydd bod yn aelod o’r un côr...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y-GB" sz="2000" dirty="0">
                          <a:effectLst/>
                        </a:rPr>
                        <a:t> </a:t>
                      </a:r>
                      <a:endParaRPr lang="cy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y-GB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..pan glywais i fy chwaer yn siarad ar y newyddion.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36901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7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9B5D811-19B8-4EA1-94E8-DD3D699CD00C}"/>
              </a:ext>
            </a:extLst>
          </p:cNvPr>
          <p:cNvSpPr/>
          <p:nvPr/>
        </p:nvSpPr>
        <p:spPr>
          <a:xfrm>
            <a:off x="1524000" y="6408738"/>
            <a:ext cx="9144000" cy="449262"/>
          </a:xfrm>
          <a:prstGeom prst="rect">
            <a:avLst/>
          </a:prstGeom>
          <a:solidFill>
            <a:srgbClr val="451964"/>
          </a:solidFill>
          <a:ln>
            <a:solidFill>
              <a:srgbClr val="4519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dirty="0"/>
              <a:t>  </a:t>
            </a:r>
            <a:r>
              <a:rPr lang="en-GB" b="1" dirty="0" err="1" smtClean="0">
                <a:cs typeface="Calibri" panose="020F0502020204030204" pitchFamily="34" charset="0"/>
              </a:rPr>
              <a:t>Uned</a:t>
            </a:r>
            <a:r>
              <a:rPr lang="en-GB" b="1" dirty="0" smtClean="0">
                <a:cs typeface="Calibri" panose="020F0502020204030204" pitchFamily="34" charset="0"/>
              </a:rPr>
              <a:t> </a:t>
            </a:r>
            <a:r>
              <a:rPr lang="en-GB" b="1" dirty="0" err="1" smtClean="0">
                <a:cs typeface="Calibri" panose="020F0502020204030204" pitchFamily="34" charset="0"/>
              </a:rPr>
              <a:t>gyfoes</a:t>
            </a:r>
            <a:r>
              <a:rPr lang="en-GB" b="1" dirty="0" smtClean="0">
                <a:cs typeface="Calibri" panose="020F0502020204030204" pitchFamily="34" charset="0"/>
              </a:rPr>
              <a:t> – Hoff </a:t>
            </a:r>
            <a:r>
              <a:rPr lang="en-GB" b="1" smtClean="0">
                <a:cs typeface="Calibri" panose="020F0502020204030204" pitchFamily="34" charset="0"/>
              </a:rPr>
              <a:t>ganeuon</a:t>
            </a:r>
            <a:endParaRPr lang="en-GB" dirty="0">
              <a:cs typeface="Calibri" panose="020F0502020204030204" pitchFamily="34" charset="0"/>
            </a:endParaRPr>
          </a:p>
        </p:txBody>
      </p:sp>
      <p:pic>
        <p:nvPicPr>
          <p:cNvPr id="19458" name="Picture 6">
            <a:extLst>
              <a:ext uri="{FF2B5EF4-FFF2-40B4-BE49-F238E27FC236}">
                <a16:creationId xmlns:a16="http://schemas.microsoft.com/office/drawing/2014/main" id="{EBDA15CB-5472-4F01-A673-55DA38BE59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6" t="14513" r="6816" b="15048"/>
          <a:stretch>
            <a:fillRect/>
          </a:stretch>
        </p:blipFill>
        <p:spPr bwMode="auto">
          <a:xfrm>
            <a:off x="10128251" y="6416676"/>
            <a:ext cx="50482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12">
            <a:extLst>
              <a:ext uri="{FF2B5EF4-FFF2-40B4-BE49-F238E27FC236}">
                <a16:creationId xmlns:a16="http://schemas.microsoft.com/office/drawing/2014/main" id="{F7EE993D-7C2B-4998-8D82-0185B5C051C2}"/>
              </a:ext>
            </a:extLst>
          </p:cNvPr>
          <p:cNvSpPr txBox="1"/>
          <p:nvPr/>
        </p:nvSpPr>
        <p:spPr>
          <a:xfrm>
            <a:off x="1809750" y="1433418"/>
            <a:ext cx="85725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en-GB" sz="4000" dirty="0">
              <a:latin typeface="+mj-lt"/>
            </a:endParaRPr>
          </a:p>
        </p:txBody>
      </p:sp>
      <p:sp>
        <p:nvSpPr>
          <p:cNvPr id="2" name="AutoShape 2" descr="Girl Running Stock Pictures, Royalty-free Photos &amp; Images - Gett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AutoShape 4" descr="26 ways to run your fastest ever marathon in 202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4" name="Tab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074904"/>
              </p:ext>
            </p:extLst>
          </p:nvPr>
        </p:nvGraphicFramePr>
        <p:xfrm>
          <a:off x="759502" y="670632"/>
          <a:ext cx="4352146" cy="708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2146">
                  <a:extLst>
                    <a:ext uri="{9D8B030D-6E8A-4147-A177-3AD203B41FA5}">
                      <a16:colId xmlns:a16="http://schemas.microsoft.com/office/drawing/2014/main" val="3316713271"/>
                    </a:ext>
                  </a:extLst>
                </a:gridCol>
              </a:tblGrid>
              <a:tr h="70846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y-GB" sz="2000" b="0" dirty="0" smtClean="0">
                          <a:solidFill>
                            <a:schemeClr val="tx1"/>
                          </a:solidFill>
                          <a:effectLst/>
                        </a:rPr>
                        <a:t>Ro’n i’n digwydd bod yn yr archfarchnad</a:t>
                      </a:r>
                      <a:endParaRPr lang="cy-GB" sz="2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3627"/>
                  </a:ext>
                </a:extLst>
              </a:tr>
            </a:tbl>
          </a:graphicData>
        </a:graphic>
      </p:graphicFrame>
      <p:graphicFrame>
        <p:nvGraphicFramePr>
          <p:cNvPr id="10" name="Tab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034232"/>
              </p:ext>
            </p:extLst>
          </p:nvPr>
        </p:nvGraphicFramePr>
        <p:xfrm>
          <a:off x="5111648" y="670631"/>
          <a:ext cx="6490740" cy="708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90740">
                  <a:extLst>
                    <a:ext uri="{9D8B030D-6E8A-4147-A177-3AD203B41FA5}">
                      <a16:colId xmlns:a16="http://schemas.microsoft.com/office/drawing/2014/main" val="4106710699"/>
                    </a:ext>
                  </a:extLst>
                </a:gridCol>
              </a:tblGrid>
              <a:tr h="7084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 ffoniodd fy ngŵr i ofyn i fi ddod â blawd a menyn gartref.</a:t>
                      </a:r>
                    </a:p>
                  </a:txBody>
                  <a:tcPr marL="68580" marR="6858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3627"/>
                  </a:ext>
                </a:extLst>
              </a:tr>
            </a:tbl>
          </a:graphicData>
        </a:graphic>
      </p:graphicFrame>
      <p:graphicFrame>
        <p:nvGraphicFramePr>
          <p:cNvPr id="12" name="Tab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349764"/>
              </p:ext>
            </p:extLst>
          </p:nvPr>
        </p:nvGraphicFramePr>
        <p:xfrm>
          <a:off x="6235910" y="1496806"/>
          <a:ext cx="5366478" cy="7108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66478">
                  <a:extLst>
                    <a:ext uri="{9D8B030D-6E8A-4147-A177-3AD203B41FA5}">
                      <a16:colId xmlns:a16="http://schemas.microsoft.com/office/drawing/2014/main" val="4106710699"/>
                    </a:ext>
                  </a:extLst>
                </a:gridCol>
              </a:tblGrid>
              <a:tr h="7108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 glywais i fy chwaer yn siarad ar y newyddion.</a:t>
                      </a:r>
                    </a:p>
                  </a:txBody>
                  <a:tcPr marL="68580" marR="68580" marT="0" marB="0"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3627"/>
                  </a:ext>
                </a:extLst>
              </a:tr>
            </a:tbl>
          </a:graphicData>
        </a:graphic>
      </p:graphicFrame>
      <p:graphicFrame>
        <p:nvGraphicFramePr>
          <p:cNvPr id="17" name="Tabl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89569"/>
              </p:ext>
            </p:extLst>
          </p:nvPr>
        </p:nvGraphicFramePr>
        <p:xfrm>
          <a:off x="5111647" y="2408309"/>
          <a:ext cx="6490740" cy="709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90740">
                  <a:extLst>
                    <a:ext uri="{9D8B030D-6E8A-4147-A177-3AD203B41FA5}">
                      <a16:colId xmlns:a16="http://schemas.microsoft.com/office/drawing/2014/main" val="4106710699"/>
                    </a:ext>
                  </a:extLst>
                </a:gridCol>
              </a:tblGrid>
              <a:tr h="709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 ddaeth hen ffrind i sefyll ar y platfform wrth fy ochr i.</a:t>
                      </a:r>
                    </a:p>
                  </a:txBody>
                  <a:tcPr marL="68580" marR="6858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3627"/>
                  </a:ext>
                </a:extLst>
              </a:tr>
            </a:tbl>
          </a:graphicData>
        </a:graphic>
      </p:graphicFrame>
      <p:graphicFrame>
        <p:nvGraphicFramePr>
          <p:cNvPr id="18" name="Tab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352827"/>
              </p:ext>
            </p:extLst>
          </p:nvPr>
        </p:nvGraphicFramePr>
        <p:xfrm>
          <a:off x="759501" y="1499642"/>
          <a:ext cx="5476408" cy="708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6408">
                  <a:extLst>
                    <a:ext uri="{9D8B030D-6E8A-4147-A177-3AD203B41FA5}">
                      <a16:colId xmlns:a16="http://schemas.microsoft.com/office/drawing/2014/main" val="3316713271"/>
                    </a:ext>
                  </a:extLst>
                </a:gridCol>
              </a:tblGrid>
              <a:tr h="70846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i-FI" sz="2000" b="0" dirty="0" smtClean="0">
                          <a:solidFill>
                            <a:schemeClr val="tx1"/>
                          </a:solidFill>
                          <a:effectLst/>
                        </a:rPr>
                        <a:t>Ro’n i’n digwydd bod yn gwrando ar y radio yn y car</a:t>
                      </a:r>
                    </a:p>
                  </a:txBody>
                  <a:tcPr marL="68580" marR="68580" marT="0" marB="0"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3627"/>
                  </a:ext>
                </a:extLst>
              </a:tr>
            </a:tbl>
          </a:graphicData>
        </a:graphic>
      </p:graphicFrame>
      <p:graphicFrame>
        <p:nvGraphicFramePr>
          <p:cNvPr id="19" name="Tabl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246322"/>
              </p:ext>
            </p:extLst>
          </p:nvPr>
        </p:nvGraphicFramePr>
        <p:xfrm>
          <a:off x="759501" y="2408749"/>
          <a:ext cx="4352146" cy="7092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2146">
                  <a:extLst>
                    <a:ext uri="{9D8B030D-6E8A-4147-A177-3AD203B41FA5}">
                      <a16:colId xmlns:a16="http://schemas.microsoft.com/office/drawing/2014/main" val="3316713271"/>
                    </a:ext>
                  </a:extLst>
                </a:gridCol>
              </a:tblGrid>
              <a:tr h="7092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y-GB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Ro’n i’n digwydd bod yn aros am drên</a:t>
                      </a:r>
                    </a:p>
                  </a:txBody>
                  <a:tcPr marL="68580" marR="6858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3627"/>
                  </a:ext>
                </a:extLst>
              </a:tr>
            </a:tbl>
          </a:graphicData>
        </a:graphic>
      </p:graphicFrame>
      <p:graphicFrame>
        <p:nvGraphicFramePr>
          <p:cNvPr id="20" name="Tabl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439853"/>
              </p:ext>
            </p:extLst>
          </p:nvPr>
        </p:nvGraphicFramePr>
        <p:xfrm>
          <a:off x="759499" y="3422509"/>
          <a:ext cx="5336501" cy="6989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6501">
                  <a:extLst>
                    <a:ext uri="{9D8B030D-6E8A-4147-A177-3AD203B41FA5}">
                      <a16:colId xmlns:a16="http://schemas.microsoft.com/office/drawing/2014/main" val="3316713271"/>
                    </a:ext>
                  </a:extLst>
                </a:gridCol>
              </a:tblGrid>
              <a:tr h="69894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i-FI" sz="2000" b="0" dirty="0" smtClean="0">
                          <a:solidFill>
                            <a:schemeClr val="tx1"/>
                          </a:solidFill>
                          <a:effectLst/>
                        </a:rPr>
                        <a:t>Roedd y tywydd yn digwydd bod yn braf</a:t>
                      </a:r>
                    </a:p>
                  </a:txBody>
                  <a:tcPr marL="68580" marR="68580" marT="0" marB="0"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3627"/>
                  </a:ext>
                </a:extLst>
              </a:tr>
            </a:tbl>
          </a:graphicData>
        </a:graphic>
      </p:graphicFrame>
      <p:graphicFrame>
        <p:nvGraphicFramePr>
          <p:cNvPr id="21" name="Tabl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018948"/>
              </p:ext>
            </p:extLst>
          </p:nvPr>
        </p:nvGraphicFramePr>
        <p:xfrm>
          <a:off x="6096001" y="3425515"/>
          <a:ext cx="5506384" cy="6989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6384">
                  <a:extLst>
                    <a:ext uri="{9D8B030D-6E8A-4147-A177-3AD203B41FA5}">
                      <a16:colId xmlns:a16="http://schemas.microsoft.com/office/drawing/2014/main" val="4106710699"/>
                    </a:ext>
                  </a:extLst>
                </a:gridCol>
              </a:tblGrid>
              <a:tr h="6989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000" b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 ddiwrnod </a:t>
                      </a:r>
                      <a:r>
                        <a:rPr lang="cy-GB" sz="2000" b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cynta’r</a:t>
                      </a:r>
                      <a:r>
                        <a:rPr lang="cy-GB" sz="2000" b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gwyliau.</a:t>
                      </a:r>
                      <a:endParaRPr lang="cy-GB" sz="2000" b="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3627"/>
                  </a:ext>
                </a:extLst>
              </a:tr>
            </a:tbl>
          </a:graphicData>
        </a:graphic>
      </p:graphicFrame>
      <p:graphicFrame>
        <p:nvGraphicFramePr>
          <p:cNvPr id="22" name="Tabl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469201"/>
              </p:ext>
            </p:extLst>
          </p:nvPr>
        </p:nvGraphicFramePr>
        <p:xfrm>
          <a:off x="759499" y="4397782"/>
          <a:ext cx="4352147" cy="6989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2147">
                  <a:extLst>
                    <a:ext uri="{9D8B030D-6E8A-4147-A177-3AD203B41FA5}">
                      <a16:colId xmlns:a16="http://schemas.microsoft.com/office/drawing/2014/main" val="3316713271"/>
                    </a:ext>
                  </a:extLst>
                </a:gridCol>
              </a:tblGrid>
              <a:tr h="69894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y-GB" sz="2000" b="0" dirty="0" smtClean="0">
                          <a:solidFill>
                            <a:schemeClr val="tx1"/>
                          </a:solidFill>
                          <a:effectLst/>
                        </a:rPr>
                        <a:t>Roedd o’n digwydd bod </a:t>
                      </a:r>
                      <a:r>
                        <a:rPr lang="cy-GB" sz="2000" b="0" dirty="0" err="1" smtClean="0">
                          <a:solidFill>
                            <a:schemeClr val="tx1"/>
                          </a:solidFill>
                          <a:effectLst/>
                        </a:rPr>
                        <a:t>adra’n</a:t>
                      </a:r>
                      <a:r>
                        <a:rPr lang="cy-GB" sz="2000" b="0" dirty="0" smtClean="0">
                          <a:solidFill>
                            <a:schemeClr val="tx1"/>
                          </a:solidFill>
                          <a:effectLst/>
                        </a:rPr>
                        <a:t> sâl</a:t>
                      </a:r>
                    </a:p>
                  </a:txBody>
                  <a:tcPr marL="68580" marR="6858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3627"/>
                  </a:ext>
                </a:extLst>
              </a:tr>
            </a:tbl>
          </a:graphicData>
        </a:graphic>
      </p:graphicFrame>
      <p:graphicFrame>
        <p:nvGraphicFramePr>
          <p:cNvPr id="23" name="Tabl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796068"/>
              </p:ext>
            </p:extLst>
          </p:nvPr>
        </p:nvGraphicFramePr>
        <p:xfrm>
          <a:off x="5111647" y="4407905"/>
          <a:ext cx="6490740" cy="6989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90740">
                  <a:extLst>
                    <a:ext uri="{9D8B030D-6E8A-4147-A177-3AD203B41FA5}">
                      <a16:colId xmlns:a16="http://schemas.microsoft.com/office/drawing/2014/main" val="4106710699"/>
                    </a:ext>
                  </a:extLst>
                </a:gridCol>
              </a:tblGrid>
              <a:tr h="6989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 y diwrnod roedd o i fod i gael cyfarfod pwysig efo’r bos. </a:t>
                      </a:r>
                    </a:p>
                  </a:txBody>
                  <a:tcPr marL="68580" marR="68580" marT="0" marB="0"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3627"/>
                  </a:ext>
                </a:extLst>
              </a:tr>
            </a:tbl>
          </a:graphicData>
        </a:graphic>
      </p:graphicFrame>
      <p:graphicFrame>
        <p:nvGraphicFramePr>
          <p:cNvPr id="24" name="Tabl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849229"/>
              </p:ext>
            </p:extLst>
          </p:nvPr>
        </p:nvGraphicFramePr>
        <p:xfrm>
          <a:off x="759499" y="5335852"/>
          <a:ext cx="5336499" cy="6989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6499">
                  <a:extLst>
                    <a:ext uri="{9D8B030D-6E8A-4147-A177-3AD203B41FA5}">
                      <a16:colId xmlns:a16="http://schemas.microsoft.com/office/drawing/2014/main" val="3316713271"/>
                    </a:ext>
                  </a:extLst>
                </a:gridCol>
              </a:tblGrid>
              <a:tr h="69894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i-FI" sz="2000" b="0" dirty="0" smtClean="0">
                          <a:solidFill>
                            <a:schemeClr val="tx1"/>
                          </a:solidFill>
                          <a:effectLst/>
                        </a:rPr>
                        <a:t>Roedd hi’n digwydd bod yn aelod o’r un côr</a:t>
                      </a:r>
                    </a:p>
                  </a:txBody>
                  <a:tcPr marL="68580" marR="68580" marT="0" marB="0"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3627"/>
                  </a:ext>
                </a:extLst>
              </a:tr>
            </a:tbl>
          </a:graphicData>
        </a:graphic>
      </p:graphicFrame>
      <p:graphicFrame>
        <p:nvGraphicFramePr>
          <p:cNvPr id="26" name="Tabl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501160"/>
              </p:ext>
            </p:extLst>
          </p:nvPr>
        </p:nvGraphicFramePr>
        <p:xfrm>
          <a:off x="6095998" y="5343790"/>
          <a:ext cx="5506387" cy="6989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6387">
                  <a:extLst>
                    <a:ext uri="{9D8B030D-6E8A-4147-A177-3AD203B41FA5}">
                      <a16:colId xmlns:a16="http://schemas.microsoft.com/office/drawing/2014/main" val="4106710699"/>
                    </a:ext>
                  </a:extLst>
                </a:gridCol>
              </a:tblGrid>
              <a:tr h="6989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y-GB" sz="2000" b="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â chwaer-yng-nghyfraith cefnder mam Elin Fflur.</a:t>
                      </a:r>
                    </a:p>
                  </a:txBody>
                  <a:tcPr marL="68580" marR="68580" marT="0" marB="0"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13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99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EC993B78BD44391798A1D9493F7C4" ma:contentTypeVersion="13" ma:contentTypeDescription="Create a new document." ma:contentTypeScope="" ma:versionID="fb0307d8fe17cba54b19b20692b6a450">
  <xsd:schema xmlns:xsd="http://www.w3.org/2001/XMLSchema" xmlns:xs="http://www.w3.org/2001/XMLSchema" xmlns:p="http://schemas.microsoft.com/office/2006/metadata/properties" xmlns:ns3="25ce3cbb-3bbb-428e-8fbe-608006d66d82" xmlns:ns4="1d233544-c417-4f90-a699-e7fbf73512b7" targetNamespace="http://schemas.microsoft.com/office/2006/metadata/properties" ma:root="true" ma:fieldsID="8b17ae72300a725eb322970410652564" ns3:_="" ns4:_="">
    <xsd:import namespace="25ce3cbb-3bbb-428e-8fbe-608006d66d82"/>
    <xsd:import namespace="1d233544-c417-4f90-a699-e7fbf73512b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ce3cbb-3bbb-428e-8fbe-608006d66d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233544-c417-4f90-a699-e7fbf73512b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4F124E-F234-474D-9A3B-CACF60DE2D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1569C0-BC56-459A-A231-1970CAA23D1A}">
  <ds:schemaRefs>
    <ds:schemaRef ds:uri="http://schemas.microsoft.com/office/2006/documentManagement/types"/>
    <ds:schemaRef ds:uri="http://schemas.microsoft.com/office/infopath/2007/PartnerControls"/>
    <ds:schemaRef ds:uri="25ce3cbb-3bbb-428e-8fbe-608006d66d82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d233544-c417-4f90-a699-e7fbf73512b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8E718A2-6EC2-4B27-89CD-D22EA52C31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ce3cbb-3bbb-428e-8fbe-608006d66d82"/>
    <ds:schemaRef ds:uri="1d233544-c417-4f90-a699-e7fbf73512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2220</TotalTime>
  <Words>262</Words>
  <Application>Microsoft Office PowerPoint</Application>
  <PresentationFormat>Sgrin Lydan</PresentationFormat>
  <Paragraphs>32</Paragraphs>
  <Slides>3</Slides>
  <Notes>0</Notes>
  <HiddenSlides>0</HiddenSlides>
  <MMClips>0</MMClips>
  <ScaleCrop>false</ScaleCrop>
  <HeadingPairs>
    <vt:vector size="6" baseType="variant">
      <vt:variant>
        <vt:lpstr>Ffontiau a Ddefnyddiwyd</vt:lpstr>
      </vt:variant>
      <vt:variant>
        <vt:i4>4</vt:i4>
      </vt:variant>
      <vt:variant>
        <vt:lpstr>Thema</vt:lpstr>
      </vt:variant>
      <vt:variant>
        <vt:i4>1</vt:i4>
      </vt:variant>
      <vt:variant>
        <vt:lpstr>Teitlau Sleidiau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Thema Office</vt:lpstr>
      <vt:lpstr>Cyflwyniad PowerPoint</vt:lpstr>
      <vt:lpstr>Cyflwyniad PowerPoint</vt:lpstr>
      <vt:lpstr>Cyflwyniad PowerPoint</vt:lpstr>
    </vt:vector>
  </TitlesOfParts>
  <Company>University of Wales Trinity Saint David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Cyflwyniad PowerPoint</dc:title>
  <dc:creator>Helen Prosser</dc:creator>
  <cp:lastModifiedBy>Helen Prosser</cp:lastModifiedBy>
  <cp:revision>56</cp:revision>
  <dcterms:created xsi:type="dcterms:W3CDTF">2019-02-09T10:25:36Z</dcterms:created>
  <dcterms:modified xsi:type="dcterms:W3CDTF">2020-12-01T21:39:48Z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A25233086</vt:lpwstr>
  </property>
  <property fmtid="{D5CDD505-2E9C-101B-9397-08002B2CF9AE}" pid="4" name="Objective-Title">
    <vt:lpwstr>Cyflwyniad - Dysgu Anffurfiol - Helen Prosser</vt:lpwstr>
  </property>
  <property fmtid="{D5CDD505-2E9C-101B-9397-08002B2CF9AE}" pid="5" name="Objective-Description">
    <vt:lpwstr/>
  </property>
  <property fmtid="{D5CDD505-2E9C-101B-9397-08002B2CF9AE}" pid="6" name="Objective-CreationStamp">
    <vt:filetime>2019-02-13T14:09:01Z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2019-02-13T14:09:03Z</vt:filetime>
  </property>
  <property fmtid="{D5CDD505-2E9C-101B-9397-08002B2CF9AE}" pid="11" name="Objective-Owner">
    <vt:lpwstr>Llyr, Dylan (EPS - WLD)</vt:lpwstr>
  </property>
  <property fmtid="{D5CDD505-2E9C-101B-9397-08002B2CF9AE}" pid="12" name="Objective-Path">
    <vt:lpwstr>Objective Global Folder:Business File Plan:Education &amp; Public Services (EPS):Education &amp; Public Services (EPS) - Education - Welsh Language Division:1 - Save:Welsh Language Division:Maes 8: Archif 2013 - Ebrill 2018:Cymraeg yn y Gymuned / Welsh in the Com</vt:lpwstr>
  </property>
  <property fmtid="{D5CDD505-2E9C-101B-9397-08002B2CF9AE}" pid="13" name="Objective-Parent">
    <vt:lpwstr>Cyfarfod 3</vt:lpwstr>
  </property>
  <property fmtid="{D5CDD505-2E9C-101B-9397-08002B2CF9AE}" pid="14" name="Objective-State">
    <vt:lpwstr>Being Drafted</vt:lpwstr>
  </property>
  <property fmtid="{D5CDD505-2E9C-101B-9397-08002B2CF9AE}" pid="15" name="Objective-VersionId">
    <vt:lpwstr>vA50133635</vt:lpwstr>
  </property>
  <property fmtid="{D5CDD505-2E9C-101B-9397-08002B2CF9AE}" pid="16" name="Objective-Version">
    <vt:lpwstr>0.1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/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/>
  </property>
  <property fmtid="{D5CDD505-2E9C-101B-9397-08002B2CF9AE}" pid="22" name="Objective-Language">
    <vt:lpwstr>English (eng)</vt:lpwstr>
  </property>
  <property fmtid="{D5CDD505-2E9C-101B-9397-08002B2CF9AE}" pid="23" name="Objective-Date Acquired">
    <vt:filetime>2019-02-13T23:59:59Z</vt:filetime>
  </property>
  <property fmtid="{D5CDD505-2E9C-101B-9397-08002B2CF9AE}" pid="24" name="Objective-What to Keep">
    <vt:lpwstr>No</vt:lpwstr>
  </property>
  <property fmtid="{D5CDD505-2E9C-101B-9397-08002B2CF9AE}" pid="25" name="Objective-Official Translation">
    <vt:lpwstr/>
  </property>
  <property fmtid="{D5CDD505-2E9C-101B-9397-08002B2CF9AE}" pid="26" name="Objective-Connect Creator">
    <vt:lpwstr/>
  </property>
  <property fmtid="{D5CDD505-2E9C-101B-9397-08002B2CF9AE}" pid="27" name="Objective-Comment">
    <vt:lpwstr/>
  </property>
  <property fmtid="{D5CDD505-2E9C-101B-9397-08002B2CF9AE}" pid="28" name="Objective-Language [system]">
    <vt:lpwstr>English (eng)</vt:lpwstr>
  </property>
  <property fmtid="{D5CDD505-2E9C-101B-9397-08002B2CF9AE}" pid="29" name="Objective-Date Acquired [system]">
    <vt:filetime>2019-02-13T00:00:00Z</vt:filetime>
  </property>
  <property fmtid="{D5CDD505-2E9C-101B-9397-08002B2CF9AE}" pid="30" name="Objective-What to Keep [system]">
    <vt:lpwstr>No</vt:lpwstr>
  </property>
  <property fmtid="{D5CDD505-2E9C-101B-9397-08002B2CF9AE}" pid="31" name="Objective-Official Translation [system]">
    <vt:lpwstr/>
  </property>
  <property fmtid="{D5CDD505-2E9C-101B-9397-08002B2CF9AE}" pid="32" name="Objective-Connect Creator [system]">
    <vt:lpwstr/>
  </property>
  <property fmtid="{D5CDD505-2E9C-101B-9397-08002B2CF9AE}" pid="33" name="ContentTypeId">
    <vt:lpwstr>0x01010046EEC993B78BD44391798A1D9493F7C4</vt:lpwstr>
  </property>
</Properties>
</file>