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-2977" y="-3110"/>
            <a:ext cx="24389954" cy="13716001"/>
          </a:xfrm>
          <a:prstGeom prst="rect">
            <a:avLst/>
          </a:prstGeom>
          <a:solidFill>
            <a:srgbClr val="4A18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12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56626" y="-2215343"/>
            <a:ext cx="21131070" cy="16803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56316" y="4574397"/>
            <a:ext cx="4465430" cy="69264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11282150" y="5528733"/>
            <a:ext cx="11561129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sz="8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Ymarfer ‘sy’</a:t>
            </a:r>
          </a:p>
        </p:txBody>
      </p:sp>
      <p:sp>
        <p:nvSpPr>
          <p:cNvPr id="123" name="Shape 123"/>
          <p:cNvSpPr/>
          <p:nvPr/>
        </p:nvSpPr>
        <p:spPr>
          <a:xfrm>
            <a:off x="11282150" y="7628369"/>
            <a:ext cx="11561129" cy="135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914400"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Unwch y ddwy frawddeg i greu</a:t>
            </a:r>
          </a:p>
          <a:p>
            <a:pPr algn="r" defTabSz="914400"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 frawddeg newydd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9-Goa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1216541" y="3630141"/>
            <a:ext cx="5962809" cy="314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 merch yn y dosbarth. Mae hi’n cadw geifr.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59" name="Shape 159"/>
          <p:cNvSpPr/>
          <p:nvPr/>
        </p:nvSpPr>
        <p:spPr>
          <a:xfrm>
            <a:off x="1267341" y="7327534"/>
            <a:ext cx="621174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Mae merch yn y dosbarth sy’n cadw geifr.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10-CerysMatthew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17355562" y="3679840"/>
            <a:ext cx="6105188" cy="3885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Dw i’n nabod rhywun. Mae hi’n nabod Cerys Matthews.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63" name="Shape 163"/>
          <p:cNvSpPr/>
          <p:nvPr/>
        </p:nvSpPr>
        <p:spPr>
          <a:xfrm>
            <a:off x="17302281" y="7593133"/>
            <a:ext cx="621174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Dw i’n nabod rhywun sy’n nabod Cerys Matthews.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11-Lot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1216541" y="3630141"/>
            <a:ext cx="5962809" cy="314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 ffrindiau gyda fi. Maen nhw wedi ennill y loteri.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67" name="Shape 167"/>
          <p:cNvSpPr/>
          <p:nvPr/>
        </p:nvSpPr>
        <p:spPr>
          <a:xfrm>
            <a:off x="1267341" y="7327534"/>
            <a:ext cx="621174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Mae ffrindiau gyda fi sy wedi ennill y loteri.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12-Einsti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17355562" y="4048140"/>
            <a:ext cx="6105188" cy="314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Dw i’n nabod dyn.  Mae e’n perthyn i Mensa.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71" name="Shape 171"/>
          <p:cNvSpPr/>
          <p:nvPr/>
        </p:nvSpPr>
        <p:spPr>
          <a:xfrm>
            <a:off x="17302281" y="7593133"/>
            <a:ext cx="621174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Dw i’n nabod dyn sy’n perthyn i Mensa.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13-Ca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216541" y="3261841"/>
            <a:ext cx="5962809" cy="3885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 cathod gyda fi. Maen nhw’n hoffi cysgu yn y sinc.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75" name="Shape 175"/>
          <p:cNvSpPr/>
          <p:nvPr/>
        </p:nvSpPr>
        <p:spPr>
          <a:xfrm>
            <a:off x="1267341" y="7327534"/>
            <a:ext cx="621174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Mae cathod gyda fi sy’n hoffi cysgu yn y sinc.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14-Brea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17355562" y="4048140"/>
            <a:ext cx="6105188" cy="314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 peiriant gyda fy chwaer. Mae e’n pobi bara.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79" name="Shape 179"/>
          <p:cNvSpPr/>
          <p:nvPr/>
        </p:nvSpPr>
        <p:spPr>
          <a:xfrm>
            <a:off x="17302281" y="7593133"/>
            <a:ext cx="621174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Mae peiriant gyda fy chwaer sy’n pobi bara.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-2977" y="-3110"/>
            <a:ext cx="24389954" cy="13716001"/>
          </a:xfrm>
          <a:prstGeom prst="rect">
            <a:avLst/>
          </a:prstGeom>
          <a:solidFill>
            <a:srgbClr val="4A18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82" name="Shape 182"/>
          <p:cNvSpPr/>
          <p:nvPr/>
        </p:nvSpPr>
        <p:spPr>
          <a:xfrm>
            <a:off x="-288079" y="2057399"/>
            <a:ext cx="21302558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170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Da iawn chi!</a:t>
            </a:r>
          </a:p>
        </p:txBody>
      </p:sp>
      <p:pic>
        <p:nvPicPr>
          <p:cNvPr id="18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40665" y="-1972361"/>
            <a:ext cx="37237694" cy="18036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1---Cottage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1085307" y="3535060"/>
            <a:ext cx="5962810" cy="3885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Dw i</a:t>
            </a:r>
            <a:r>
              <a:t>’</a:t>
            </a:r>
            <a:r>
              <a:t>n nabod menyw. Mae hi</a:t>
            </a:r>
            <a:r>
              <a:t>’</a:t>
            </a:r>
            <a:r>
              <a:t>n byw mewn bwthyn to gwellt.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27" name="Shape 127"/>
          <p:cNvSpPr/>
          <p:nvPr/>
        </p:nvSpPr>
        <p:spPr>
          <a:xfrm>
            <a:off x="1085307" y="7588053"/>
            <a:ext cx="5962810" cy="3027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Dw i’n nabod menyw sy’n byw mewn bwthyn to gwellt.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-ColinJacks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17497941" y="3502040"/>
            <a:ext cx="5962809" cy="3885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Dw i</a:t>
            </a:r>
            <a:r>
              <a:t>’</a:t>
            </a:r>
            <a:r>
              <a:t>n nabod rhywun. Mae e’n nabod Colin Jackson.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31" name="Shape 131"/>
          <p:cNvSpPr/>
          <p:nvPr/>
        </p:nvSpPr>
        <p:spPr>
          <a:xfrm>
            <a:off x="17497941" y="7923333"/>
            <a:ext cx="596280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Dw i</a:t>
            </a:r>
            <a:r>
              <a:t>’</a:t>
            </a:r>
            <a:r>
              <a:t>n nabod rhywun sy’n nabod Colin Jackson.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3-Jap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034507" y="3965590"/>
            <a:ext cx="5962810" cy="314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Dw i’n nabod rhywun. Mae hi’n byw yn Japan.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35" name="Shape 135"/>
          <p:cNvSpPr/>
          <p:nvPr/>
        </p:nvSpPr>
        <p:spPr>
          <a:xfrm>
            <a:off x="1034507" y="7459783"/>
            <a:ext cx="5962810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Dw i’n nabod rhywun sy’n byw yn Japan.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4-Pian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7497941" y="4302140"/>
            <a:ext cx="5962809" cy="314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 ffrind gyda fi. Mae e’n canu’r piano.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39" name="Shape 139"/>
          <p:cNvSpPr/>
          <p:nvPr/>
        </p:nvSpPr>
        <p:spPr>
          <a:xfrm>
            <a:off x="17497941" y="7859833"/>
            <a:ext cx="5962809" cy="1554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Mae ffrind gyda fi sy’n canu’r piano.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5-Chip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1009107" y="3641740"/>
            <a:ext cx="5962810" cy="3885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Dw i’n nabod rhywun. Mae hi’n bwyta sglodion i frecwast.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43" name="Shape 143"/>
          <p:cNvSpPr/>
          <p:nvPr/>
        </p:nvSpPr>
        <p:spPr>
          <a:xfrm>
            <a:off x="927451" y="7783633"/>
            <a:ext cx="6126123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Dw i’n nabod rhywun sy’n bwyta sglodion i frecwast.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6-Elephan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17497941" y="3679840"/>
            <a:ext cx="5962809" cy="3885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Dw i’n nabod teulu. Maen nhw'n cadw eliffantod yn yr ardd.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47" name="Shape 147"/>
          <p:cNvSpPr/>
          <p:nvPr/>
        </p:nvSpPr>
        <p:spPr>
          <a:xfrm>
            <a:off x="17548741" y="7745533"/>
            <a:ext cx="621174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Dw i’n nabod teulu sy’n cadw eliffantod yn yr ardd.</a:t>
            </a:r>
          </a:p>
        </p:txBody>
      </p:sp>
    </p:spTree>
  </p:cSld>
  <p:clrMapOvr>
    <a:masterClrMapping/>
  </p:clrMapOvr>
  <p:transition xmlns:p14="http://schemas.microsoft.com/office/powerpoint/2010/main" spd="slow" advClick="1" p14:dur="15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7-OldManv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1216541" y="3630141"/>
            <a:ext cx="5962809" cy="314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 dyn yn ein stryd ni. Mae e’n gant oed.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51" name="Shape 151"/>
          <p:cNvSpPr/>
          <p:nvPr/>
        </p:nvSpPr>
        <p:spPr>
          <a:xfrm>
            <a:off x="1267341" y="7327534"/>
            <a:ext cx="621174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Mae dyn yn ein stryd ni sy’n gant oed.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8-C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17355562" y="4048140"/>
            <a:ext cx="6105188" cy="314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Mae cyfnither gyda fi. Mae hi’n addurno teisennau.</a:t>
            </a:r>
          </a:p>
          <a:p>
            <a:pPr algn="l" defTabSz="914400">
              <a:spcBef>
                <a:spcPts val="900"/>
              </a:spcBef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—</a:t>
            </a:r>
          </a:p>
        </p:txBody>
      </p:sp>
      <p:sp>
        <p:nvSpPr>
          <p:cNvPr id="155" name="Shape 155"/>
          <p:cNvSpPr/>
          <p:nvPr/>
        </p:nvSpPr>
        <p:spPr>
          <a:xfrm>
            <a:off x="17302281" y="7593133"/>
            <a:ext cx="6211749" cy="229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spcBef>
                <a:spcPts val="900"/>
              </a:spcBef>
              <a:defRPr b="1">
                <a:solidFill>
                  <a:srgbClr val="006F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Mae cyfnither gyda fi sy’n addurno teisennau.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